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2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9" r:id="rId22"/>
    <p:sldId id="278"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image of a token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2c572172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2c572172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Illustrate through Briken et al -2018 / Steinhoff 2021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2c639ba9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2c639ba9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 discussed :</a:t>
            </a:r>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To explore possibilities of worker autonomy and (micro)emancipation (but also instances of control) through developing and implementing blockchain in AECO, we draw on panoptic empowerment and reflective conformity (Elmes et al. 2005), ”smart machines” (Zuboff 1987,2015), and the autonomy-control paradox (Bader and Kaiser 2017)</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Autonomy-control scenarios:</a:t>
            </a:r>
            <a:endParaRPr>
              <a:solidFill>
                <a:schemeClr val="dk1"/>
              </a:solidFill>
            </a:endParaRPr>
          </a:p>
          <a:p>
            <a:pPr marL="914400" lvl="1" indent="-298450" algn="just" rtl="0">
              <a:lnSpc>
                <a:spcPct val="115000"/>
              </a:lnSpc>
              <a:spcBef>
                <a:spcPts val="0"/>
              </a:spcBef>
              <a:spcAft>
                <a:spcPts val="0"/>
              </a:spcAft>
              <a:buClr>
                <a:schemeClr val="dk1"/>
              </a:buClr>
              <a:buSzPts val="1100"/>
              <a:buChar char="○"/>
            </a:pPr>
            <a:r>
              <a:rPr lang="en">
                <a:solidFill>
                  <a:schemeClr val="dk1"/>
                </a:solidFill>
              </a:rPr>
              <a:t>Co-existence independently from each other</a:t>
            </a:r>
            <a:endParaRPr>
              <a:solidFill>
                <a:schemeClr val="dk1"/>
              </a:solidFill>
            </a:endParaRPr>
          </a:p>
          <a:p>
            <a:pPr marL="914400" lvl="1" indent="-298450" algn="just" rtl="0">
              <a:lnSpc>
                <a:spcPct val="115000"/>
              </a:lnSpc>
              <a:spcBef>
                <a:spcPts val="0"/>
              </a:spcBef>
              <a:spcAft>
                <a:spcPts val="0"/>
              </a:spcAft>
              <a:buClr>
                <a:schemeClr val="dk1"/>
              </a:buClr>
              <a:buSzPts val="1100"/>
              <a:buChar char="○"/>
            </a:pPr>
            <a:r>
              <a:rPr lang="en">
                <a:solidFill>
                  <a:schemeClr val="dk1"/>
                </a:solidFill>
              </a:rPr>
              <a:t>Hybridisation on the level of individuals</a:t>
            </a:r>
            <a:endParaRPr>
              <a:solidFill>
                <a:schemeClr val="dk1"/>
              </a:solidFill>
            </a:endParaRPr>
          </a:p>
          <a:p>
            <a:pPr marL="914400" lvl="1" indent="-298450" algn="just" rtl="0">
              <a:lnSpc>
                <a:spcPct val="115000"/>
              </a:lnSpc>
              <a:spcBef>
                <a:spcPts val="0"/>
              </a:spcBef>
              <a:spcAft>
                <a:spcPts val="0"/>
              </a:spcAft>
              <a:buClr>
                <a:schemeClr val="dk1"/>
              </a:buClr>
              <a:buSzPts val="1100"/>
              <a:buChar char="○"/>
            </a:pPr>
            <a:r>
              <a:rPr lang="en">
                <a:solidFill>
                  <a:schemeClr val="dk1"/>
                </a:solidFill>
              </a:rPr>
              <a:t>Prevalence of either autonomy or control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51622d55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51622d55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c639ba92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c639ba92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c639ba92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2c639ba92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2c639ba929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2c639ba92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d9c67055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d9c67055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2c572172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2c572172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Illustrate through Briken et al -2018 / Steinhoff 2021</a:t>
            </a:r>
            <a:endParaRPr/>
          </a:p>
        </p:txBody>
      </p:sp>
    </p:spTree>
    <p:extLst>
      <p:ext uri="{BB962C8B-B14F-4D97-AF65-F5344CB8AC3E}">
        <p14:creationId xmlns:p14="http://schemas.microsoft.com/office/powerpoint/2010/main" val="1831001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d9c67055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d9c67055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c5721720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2c5721720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2c5721720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2c5721720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Focus on Thomson &amp; Harley 2007 and Edwards 1990, Thomson, 2009-2010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Breaking the chain through Blockchain</a:t>
            </a:r>
            <a:endParaRPr/>
          </a:p>
        </p:txBody>
      </p:sp>
      <p:sp>
        <p:nvSpPr>
          <p:cNvPr id="136" name="Google Shape;136;p17"/>
          <p:cNvSpPr txBox="1">
            <a:spLocks noGrp="1"/>
          </p:cNvSpPr>
          <p:nvPr>
            <p:ph type="subTitle" idx="1"/>
          </p:nvPr>
        </p:nvSpPr>
        <p:spPr>
          <a:xfrm>
            <a:off x="729450" y="3221275"/>
            <a:ext cx="3787800" cy="824100"/>
          </a:xfrm>
          <a:prstGeom prst="rect">
            <a:avLst/>
          </a:prstGeom>
        </p:spPr>
        <p:txBody>
          <a:bodyPr spcFirstLastPara="1" wrap="square" lIns="91425" tIns="91425" rIns="91425" bIns="91425" anchor="t" anchorCtr="0">
            <a:noAutofit/>
          </a:bodyPr>
          <a:lstStyle/>
          <a:p>
            <a:pPr marL="0" lvl="0" indent="0" algn="just" rtl="0">
              <a:lnSpc>
                <a:spcPct val="106999"/>
              </a:lnSpc>
              <a:spcBef>
                <a:spcPts val="0"/>
              </a:spcBef>
              <a:spcAft>
                <a:spcPts val="0"/>
              </a:spcAft>
              <a:buNone/>
            </a:pPr>
            <a:r>
              <a:rPr lang="en" sz="1100" b="1" dirty="0">
                <a:solidFill>
                  <a:srgbClr val="000000"/>
                </a:solidFill>
                <a:latin typeface="Arial"/>
                <a:ea typeface="Arial"/>
                <a:cs typeface="Arial"/>
                <a:sym typeface="Arial"/>
              </a:rPr>
              <a:t>Decentralization, autonomy, and labour process in the Architecture Decentralised Autonomous Organisation (archiDAO)</a:t>
            </a:r>
            <a:endParaRPr dirty="0"/>
          </a:p>
        </p:txBody>
      </p:sp>
      <p:sp>
        <p:nvSpPr>
          <p:cNvPr id="2" name="Google Shape;136;p17">
            <a:extLst>
              <a:ext uri="{FF2B5EF4-FFF2-40B4-BE49-F238E27FC236}">
                <a16:creationId xmlns:a16="http://schemas.microsoft.com/office/drawing/2014/main" id="{899FB12A-8025-A625-D26F-CDA62131114F}"/>
              </a:ext>
            </a:extLst>
          </p:cNvPr>
          <p:cNvSpPr txBox="1">
            <a:spLocks/>
          </p:cNvSpPr>
          <p:nvPr/>
        </p:nvSpPr>
        <p:spPr>
          <a:xfrm>
            <a:off x="729450" y="4233987"/>
            <a:ext cx="7204517" cy="526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just">
              <a:lnSpc>
                <a:spcPct val="106999"/>
              </a:lnSpc>
              <a:spcAft>
                <a:spcPts val="600"/>
              </a:spcAft>
            </a:pPr>
            <a:r>
              <a:rPr lang="en-US" sz="800" dirty="0">
                <a:solidFill>
                  <a:srgbClr val="000000"/>
                </a:solidFill>
                <a:latin typeface="Arial"/>
                <a:cs typeface="Arial"/>
                <a:sym typeface="Arial"/>
              </a:rPr>
              <a:t>Dr Theodore Dounas, Principal Lecturer, Scott Sutherland School of Architecture and Built Environment, Robert Gordon University, Aberdeen, Scotland</a:t>
            </a:r>
          </a:p>
          <a:p>
            <a:pPr marL="0" indent="0" algn="just">
              <a:lnSpc>
                <a:spcPct val="106999"/>
              </a:lnSpc>
            </a:pPr>
            <a:r>
              <a:rPr lang="en-US" sz="800" dirty="0">
                <a:solidFill>
                  <a:srgbClr val="000000"/>
                </a:solidFill>
                <a:latin typeface="Arial"/>
                <a:cs typeface="Arial"/>
                <a:sym typeface="Arial"/>
              </a:rPr>
              <a:t>Dr Dimosthenis Kifokeris, Assistant Professor, Department of Architecture and Civil Engineering, Chalmers University of Technology, Gothenburg, Sweden</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body" idx="1"/>
          </p:nvPr>
        </p:nvSpPr>
        <p:spPr>
          <a:xfrm>
            <a:off x="729450" y="2944277"/>
            <a:ext cx="7688700" cy="1603155"/>
          </a:xfrm>
          <a:prstGeom prst="rect">
            <a:avLst/>
          </a:prstGeom>
        </p:spPr>
        <p:txBody>
          <a:bodyPr spcFirstLastPara="1" wrap="square" lIns="91425" tIns="91425" rIns="91425" bIns="91425" anchor="t" anchorCtr="0">
            <a:noAutofit/>
          </a:bodyPr>
          <a:lstStyle/>
          <a:p>
            <a:pPr marL="457200" lvl="0" indent="-298450" algn="just" rtl="0">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Clarke (1992): Capitalist building production signifies a transition from an artisan to a more (albeit not fully) industrial production through using technology</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Haakestad &amp; Friberg (2020), Erlich (2021), Ahlstrand (2022):</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914400" lvl="1" indent="-298450" algn="just" rtl="0">
              <a:spcBef>
                <a:spcPts val="0"/>
              </a:spcBef>
              <a:spcAft>
                <a:spcPts val="0"/>
              </a:spcAft>
              <a:buClr>
                <a:srgbClr val="000000"/>
              </a:buClr>
              <a:buSzPts val="1100"/>
              <a:buFont typeface="Arial"/>
              <a:buChar char="○"/>
            </a:pPr>
            <a:r>
              <a:rPr lang="en" dirty="0">
                <a:solidFill>
                  <a:srgbClr val="000000"/>
                </a:solidFill>
                <a:latin typeface="Lato" panose="020F0502020204030203" pitchFamily="34" charset="0"/>
                <a:ea typeface="Lato" panose="020F0502020204030203" pitchFamily="34" charset="0"/>
                <a:cs typeface="Lato" panose="020F0502020204030203" pitchFamily="34" charset="0"/>
                <a:sym typeface="Arial"/>
              </a:rPr>
              <a:t>Wage labor, but also other precarious modes employment in AECO → worker misclassification, subcontracting, exploitation of temporary agency workers, deskilling</a:t>
            </a:r>
            <a:endParaRPr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914400" lvl="1" indent="-298450" algn="just" rtl="0">
              <a:spcBef>
                <a:spcPts val="0"/>
              </a:spcBef>
              <a:spcAft>
                <a:spcPts val="0"/>
              </a:spcAft>
              <a:buClr>
                <a:srgbClr val="000000"/>
              </a:buClr>
              <a:buSzPts val="1100"/>
              <a:buFont typeface="Arial"/>
              <a:buChar char="○"/>
            </a:pPr>
            <a:r>
              <a:rPr lang="en" dirty="0">
                <a:solidFill>
                  <a:srgbClr val="000000"/>
                </a:solidFill>
                <a:latin typeface="Lato" panose="020F0502020204030203" pitchFamily="34" charset="0"/>
                <a:ea typeface="Lato" panose="020F0502020204030203" pitchFamily="34" charset="0"/>
                <a:cs typeface="Lato" panose="020F0502020204030203" pitchFamily="34" charset="0"/>
                <a:sym typeface="Arial"/>
              </a:rPr>
              <a:t>Power dynamics in work practices within construction → connected to employment relationships, production modes, and technology</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09" name="Google Shape;20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shift to using smart contracts as a basis of (worker) autonomy?</a:t>
            </a:r>
            <a:endParaRPr sz="3000" dirty="0"/>
          </a:p>
        </p:txBody>
      </p:sp>
      <p:sp>
        <p:nvSpPr>
          <p:cNvPr id="2" name="Slide Number Placeholder 1">
            <a:extLst>
              <a:ext uri="{FF2B5EF4-FFF2-40B4-BE49-F238E27FC236}">
                <a16:creationId xmlns:a16="http://schemas.microsoft.com/office/drawing/2014/main" id="{A6B7E333-90FF-5C57-EA58-8E1BA4E49B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3"/>
        <p:cNvGrpSpPr/>
        <p:nvPr/>
      </p:nvGrpSpPr>
      <p:grpSpPr>
        <a:xfrm>
          <a:off x="0" y="0"/>
          <a:ext cx="0" cy="0"/>
          <a:chOff x="0" y="0"/>
          <a:chExt cx="0" cy="0"/>
        </a:xfrm>
      </p:grpSpPr>
      <p:sp>
        <p:nvSpPr>
          <p:cNvPr id="214" name="Google Shape;214;p2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Architecture Decentralised Autonomous Organisation (archiDAO) </a:t>
            </a:r>
            <a:endParaRPr dirty="0"/>
          </a:p>
        </p:txBody>
      </p:sp>
      <p:sp>
        <p:nvSpPr>
          <p:cNvPr id="2" name="Slide Number Placeholder 1">
            <a:extLst>
              <a:ext uri="{FF2B5EF4-FFF2-40B4-BE49-F238E27FC236}">
                <a16:creationId xmlns:a16="http://schemas.microsoft.com/office/drawing/2014/main" id="{868F9361-D2F9-3E07-635F-A5956CCDFD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8"/>
        <p:cNvGrpSpPr/>
        <p:nvPr/>
      </p:nvGrpSpPr>
      <p:grpSpPr>
        <a:xfrm>
          <a:off x="0" y="0"/>
          <a:ext cx="0" cy="0"/>
          <a:chOff x="0" y="0"/>
          <a:chExt cx="0" cy="0"/>
        </a:xfrm>
      </p:grpSpPr>
      <p:pic>
        <p:nvPicPr>
          <p:cNvPr id="219" name="Google Shape;219;p29"/>
          <p:cNvPicPr preferRelativeResize="0"/>
          <p:nvPr/>
        </p:nvPicPr>
        <p:blipFill>
          <a:blip r:embed="rId3">
            <a:alphaModFix/>
          </a:blip>
          <a:stretch>
            <a:fillRect/>
          </a:stretch>
        </p:blipFill>
        <p:spPr>
          <a:xfrm>
            <a:off x="152400" y="820075"/>
            <a:ext cx="8839204" cy="2908996"/>
          </a:xfrm>
          <a:prstGeom prst="rect">
            <a:avLst/>
          </a:prstGeom>
          <a:noFill/>
          <a:ln>
            <a:noFill/>
          </a:ln>
        </p:spPr>
      </p:pic>
      <p:sp>
        <p:nvSpPr>
          <p:cNvPr id="220" name="Google Shape;220;p29"/>
          <p:cNvSpPr txBox="1"/>
          <p:nvPr/>
        </p:nvSpPr>
        <p:spPr>
          <a:xfrm>
            <a:off x="4080675" y="2504825"/>
            <a:ext cx="56752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latin typeface="Lato" panose="020F0502020204030203" pitchFamily="34" charset="0"/>
                <a:ea typeface="Lato" panose="020F0502020204030203" pitchFamily="34" charset="0"/>
                <a:cs typeface="Lato" panose="020F0502020204030203" pitchFamily="34" charset="0"/>
              </a:rPr>
              <a:t>LPT</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815B0909-0F60-2CB3-93F8-7160138843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0"/>
          <p:cNvPicPr preferRelativeResize="0"/>
          <p:nvPr/>
        </p:nvPicPr>
        <p:blipFill>
          <a:blip r:embed="rId3">
            <a:alphaModFix/>
          </a:blip>
          <a:stretch>
            <a:fillRect/>
          </a:stretch>
        </p:blipFill>
        <p:spPr>
          <a:xfrm>
            <a:off x="228875" y="1442929"/>
            <a:ext cx="8519875" cy="3423775"/>
          </a:xfrm>
          <a:prstGeom prst="rect">
            <a:avLst/>
          </a:prstGeom>
          <a:noFill/>
          <a:ln>
            <a:noFill/>
          </a:ln>
        </p:spPr>
      </p:pic>
      <p:sp>
        <p:nvSpPr>
          <p:cNvPr id="226" name="Google Shape;226;p30"/>
          <p:cNvSpPr txBox="1">
            <a:spLocks noGrp="1"/>
          </p:cNvSpPr>
          <p:nvPr>
            <p:ph type="title"/>
          </p:nvPr>
        </p:nvSpPr>
        <p:spPr>
          <a:xfrm>
            <a:off x="5789348" y="630300"/>
            <a:ext cx="3125777" cy="10668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Collective authorship</a:t>
            </a:r>
            <a:endParaRPr dirty="0"/>
          </a:p>
        </p:txBody>
      </p:sp>
      <p:sp>
        <p:nvSpPr>
          <p:cNvPr id="227" name="Google Shape;227;p30"/>
          <p:cNvSpPr txBox="1">
            <a:spLocks noGrp="1"/>
          </p:cNvSpPr>
          <p:nvPr>
            <p:ph type="body" idx="1"/>
          </p:nvPr>
        </p:nvSpPr>
        <p:spPr>
          <a:xfrm>
            <a:off x="5791099" y="1976370"/>
            <a:ext cx="3125777" cy="106688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Smart contracts</a:t>
            </a:r>
            <a:endParaRPr sz="16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0" lvl="0" indent="0" rtl="0">
              <a:spcBef>
                <a:spcPts val="0"/>
              </a:spcBef>
              <a:spcAft>
                <a:spcPts val="0"/>
              </a:spcAft>
              <a:buNone/>
            </a:pPr>
            <a:r>
              <a:rPr lang="en" sz="16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as the </a:t>
            </a:r>
            <a:r>
              <a:rPr lang="en" sz="1600" u="sng"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substrate medium</a:t>
            </a:r>
            <a:r>
              <a:rPr lang="en" sz="16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that enables stigmergy</a:t>
            </a:r>
            <a:endParaRPr sz="1600" dirty="0">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73325ED1-F45F-075A-95AF-6C92E68CCB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Viable System Model</a:t>
            </a:r>
            <a:endParaRPr dirty="0"/>
          </a:p>
        </p:txBody>
      </p:sp>
      <p:pic>
        <p:nvPicPr>
          <p:cNvPr id="233" name="Google Shape;233;p3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52400" y="3082500"/>
            <a:ext cx="3373071" cy="1908601"/>
          </a:xfrm>
          <a:prstGeom prst="rect">
            <a:avLst/>
          </a:prstGeom>
          <a:noFill/>
          <a:ln>
            <a:noFill/>
          </a:ln>
        </p:spPr>
      </p:pic>
      <p:sp>
        <p:nvSpPr>
          <p:cNvPr id="234" name="Google Shape;234;p31"/>
          <p:cNvSpPr txBox="1"/>
          <p:nvPr/>
        </p:nvSpPr>
        <p:spPr>
          <a:xfrm>
            <a:off x="2950936" y="2312850"/>
            <a:ext cx="240060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rPr>
              <a:t>The underlying model for CyberSyn: A distributed decentralised system, where edge nodes – work units can make decisions autonomously, while still serving the overall purpose and cohesion of the organisation</a:t>
            </a:r>
            <a:endParaRPr sz="1200" dirty="0">
              <a:latin typeface="Lato" panose="020F0502020204030203" pitchFamily="34" charset="0"/>
              <a:ea typeface="Lato" panose="020F0502020204030203" pitchFamily="34" charset="0"/>
              <a:cs typeface="Lato" panose="020F0502020204030203" pitchFamily="34" charset="0"/>
            </a:endParaRPr>
          </a:p>
        </p:txBody>
      </p:sp>
      <p:pic>
        <p:nvPicPr>
          <p:cNvPr id="235" name="Google Shape;235;p3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647057" y="0"/>
            <a:ext cx="3496943" cy="5143501"/>
          </a:xfrm>
          <a:prstGeom prst="rect">
            <a:avLst/>
          </a:prstGeom>
          <a:noFill/>
          <a:ln>
            <a:noFill/>
          </a:ln>
        </p:spPr>
      </p:pic>
      <p:sp>
        <p:nvSpPr>
          <p:cNvPr id="2" name="Slide Number Placeholder 1">
            <a:extLst>
              <a:ext uri="{FF2B5EF4-FFF2-40B4-BE49-F238E27FC236}">
                <a16:creationId xmlns:a16="http://schemas.microsoft.com/office/drawing/2014/main" id="{431C61F1-FA74-5FE1-845A-EFA9FFBAAB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Governance in DAOs – learning from practice</a:t>
            </a:r>
            <a:endParaRPr dirty="0"/>
          </a:p>
        </p:txBody>
      </p:sp>
      <p:sp>
        <p:nvSpPr>
          <p:cNvPr id="241" name="Google Shape;241;p32"/>
          <p:cNvSpPr txBox="1">
            <a:spLocks noGrp="1"/>
          </p:cNvSpPr>
          <p:nvPr>
            <p:ph type="body" idx="1"/>
          </p:nvPr>
        </p:nvSpPr>
        <p:spPr>
          <a:xfrm>
            <a:off x="727650" y="2571750"/>
            <a:ext cx="7688700" cy="1817900"/>
          </a:xfrm>
          <a:prstGeom prst="rect">
            <a:avLst/>
          </a:prstGeom>
        </p:spPr>
        <p:txBody>
          <a:bodyPr spcFirstLastPara="1" wrap="square" lIns="91425" tIns="91425" rIns="91425" bIns="91425" anchor="t" anchorCtr="0">
            <a:noAutofit/>
          </a:bodyPr>
          <a:lstStyle/>
          <a:p>
            <a:pPr marL="457200" lvl="0" indent="-342900" algn="l" rtl="0">
              <a:spcBef>
                <a:spcPts val="1200"/>
              </a:spcBef>
              <a:spcAft>
                <a:spcPts val="0"/>
              </a:spcAft>
              <a:buClr>
                <a:schemeClr val="dk2"/>
              </a:buClr>
              <a:buSzPts val="1800"/>
              <a:buFont typeface="Arial"/>
              <a:buChar char="●"/>
            </a:pPr>
            <a:r>
              <a:rPr lang="en" sz="1800" dirty="0">
                <a:solidFill>
                  <a:schemeClr val="dk2"/>
                </a:solidFill>
                <a:latin typeface="Arial"/>
                <a:ea typeface="Arial"/>
                <a:cs typeface="Arial"/>
                <a:sym typeface="Arial"/>
              </a:rPr>
              <a:t>DAOs: Decentralised Autonomous Organisations</a:t>
            </a:r>
          </a:p>
          <a:p>
            <a:pPr marL="457200" lvl="0" indent="-342900" algn="l" rtl="0">
              <a:spcBef>
                <a:spcPts val="1200"/>
              </a:spcBef>
              <a:spcAft>
                <a:spcPts val="0"/>
              </a:spcAft>
              <a:buClr>
                <a:schemeClr val="dk2"/>
              </a:buClr>
              <a:buSzPts val="1800"/>
              <a:buFont typeface="Arial"/>
              <a:buChar char="●"/>
            </a:pPr>
            <a:r>
              <a:rPr lang="en" sz="1800" dirty="0">
                <a:solidFill>
                  <a:schemeClr val="dk2"/>
                </a:solidFill>
                <a:latin typeface="Arial"/>
                <a:ea typeface="Arial"/>
                <a:cs typeface="Arial"/>
                <a:sym typeface="Arial"/>
              </a:rPr>
              <a:t>DAOstack: Holographic consensus – members are rewarded for correct decisions &amp; scaling attention</a:t>
            </a:r>
            <a:endParaRPr sz="1800" dirty="0">
              <a:solidFill>
                <a:schemeClr val="dk2"/>
              </a:solidFill>
              <a:latin typeface="Arial"/>
              <a:ea typeface="Arial"/>
              <a:cs typeface="Arial"/>
              <a:sym typeface="Arial"/>
            </a:endParaRPr>
          </a:p>
          <a:p>
            <a:pPr marL="457200" lvl="0" indent="-342900" algn="l" rtl="0">
              <a:spcBef>
                <a:spcPts val="0"/>
              </a:spcBef>
              <a:spcAft>
                <a:spcPts val="0"/>
              </a:spcAft>
              <a:buClr>
                <a:schemeClr val="dk2"/>
              </a:buClr>
              <a:buSzPts val="1800"/>
              <a:buFont typeface="Arial"/>
              <a:buChar char="●"/>
            </a:pPr>
            <a:r>
              <a:rPr lang="en" sz="1800" dirty="0">
                <a:solidFill>
                  <a:schemeClr val="dk2"/>
                </a:solidFill>
                <a:latin typeface="Arial"/>
                <a:ea typeface="Arial"/>
                <a:cs typeface="Arial"/>
                <a:sym typeface="Arial"/>
              </a:rPr>
              <a:t>Colony: No voting – reputation based</a:t>
            </a:r>
            <a:endParaRPr sz="1800" dirty="0">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87350E32-CF01-C72B-7794-E9D2F030E2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Stigmergic principles</a:t>
            </a:r>
            <a:endParaRPr/>
          </a:p>
        </p:txBody>
      </p:sp>
      <p:sp>
        <p:nvSpPr>
          <p:cNvPr id="2" name="Slide Number Placeholder 1">
            <a:extLst>
              <a:ext uri="{FF2B5EF4-FFF2-40B4-BE49-F238E27FC236}">
                <a16:creationId xmlns:a16="http://schemas.microsoft.com/office/drawing/2014/main" id="{715BED31-CF8A-4DEF-322A-F3288717FA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84225" y="1322050"/>
            <a:ext cx="2948700" cy="15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Stigmergy [stigma+ergo : sign+work]</a:t>
            </a:r>
            <a:endParaRPr dirty="0"/>
          </a:p>
        </p:txBody>
      </p:sp>
      <p:sp>
        <p:nvSpPr>
          <p:cNvPr id="247" name="Google Shape;247;p33"/>
          <p:cNvSpPr txBox="1">
            <a:spLocks noGrp="1"/>
          </p:cNvSpPr>
          <p:nvPr>
            <p:ph type="body" idx="1"/>
          </p:nvPr>
        </p:nvSpPr>
        <p:spPr>
          <a:xfrm>
            <a:off x="3223144" y="928663"/>
            <a:ext cx="1937675" cy="1754979"/>
          </a:xfrm>
          <a:prstGeom prst="rect">
            <a:avLst/>
          </a:prstGeom>
        </p:spPr>
        <p:txBody>
          <a:bodyPr spcFirstLastPara="1" wrap="square" lIns="91425" tIns="91425" rIns="91425" bIns="91425" anchor="t" anchorCtr="0">
            <a:noAutofit/>
          </a:bodyPr>
          <a:lstStyle/>
          <a:p>
            <a:pPr marL="457200" lvl="0" indent="0" rtl="0">
              <a:spcBef>
                <a:spcPts val="1200"/>
              </a:spcBef>
              <a:spcAft>
                <a:spcPts val="0"/>
              </a:spcAft>
              <a:buNone/>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Incentives</a:t>
            </a:r>
            <a:endParaRPr sz="16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0" rtl="0">
              <a:spcBef>
                <a:spcPts val="1200"/>
              </a:spcBef>
              <a:spcAft>
                <a:spcPts val="0"/>
              </a:spcAft>
              <a:buNone/>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Trust</a:t>
            </a:r>
            <a:endParaRPr sz="16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0" rtl="0">
              <a:spcBef>
                <a:spcPts val="1200"/>
              </a:spcBef>
              <a:spcAft>
                <a:spcPts val="0"/>
              </a:spcAft>
              <a:buNone/>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Common pool resources</a:t>
            </a:r>
            <a:endParaRPr sz="12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48" name="Google Shape;248;p33"/>
          <p:cNvSpPr txBox="1">
            <a:spLocks noGrp="1"/>
          </p:cNvSpPr>
          <p:nvPr>
            <p:ph type="body" idx="1"/>
          </p:nvPr>
        </p:nvSpPr>
        <p:spPr>
          <a:xfrm>
            <a:off x="5717984" y="4811925"/>
            <a:ext cx="2522100" cy="2176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5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 Flickr account - thinboyfatter at https://www.flickr.com/photos/1234abcd/</a:t>
            </a:r>
            <a:endParaRPr sz="1100" dirty="0">
              <a:solidFill>
                <a:schemeClr val="dk2"/>
              </a:solidFill>
              <a:latin typeface="Lato" panose="020F0502020204030203" pitchFamily="34" charset="0"/>
              <a:ea typeface="Lato" panose="020F0502020204030203" pitchFamily="34" charset="0"/>
              <a:cs typeface="Lato" panose="020F0502020204030203" pitchFamily="34" charset="0"/>
              <a:sym typeface="Arial"/>
            </a:endParaRPr>
          </a:p>
        </p:txBody>
      </p:sp>
      <p:pic>
        <p:nvPicPr>
          <p:cNvPr id="249" name="Google Shape;249;p33"/>
          <p:cNvPicPr preferRelativeResize="0">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5717984" y="555360"/>
            <a:ext cx="3367018" cy="4256565"/>
          </a:xfrm>
          <a:prstGeom prst="rect">
            <a:avLst/>
          </a:prstGeom>
          <a:noFill/>
          <a:ln>
            <a:noFill/>
          </a:ln>
        </p:spPr>
      </p:pic>
      <p:sp>
        <p:nvSpPr>
          <p:cNvPr id="250" name="Google Shape;250;p33"/>
          <p:cNvSpPr txBox="1">
            <a:spLocks noGrp="1"/>
          </p:cNvSpPr>
          <p:nvPr>
            <p:ph type="body" idx="1"/>
          </p:nvPr>
        </p:nvSpPr>
        <p:spPr>
          <a:xfrm>
            <a:off x="542396" y="3248025"/>
            <a:ext cx="1681500" cy="11472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sym typeface="Arial"/>
              </a:rPr>
              <a:t>Decentralised Autonomous Organisations</a:t>
            </a:r>
            <a:endParaRPr sz="12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51" name="Google Shape;251;p33"/>
          <p:cNvSpPr txBox="1"/>
          <p:nvPr/>
        </p:nvSpPr>
        <p:spPr>
          <a:xfrm>
            <a:off x="2954017" y="3431732"/>
            <a:ext cx="2339400" cy="1317253"/>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None/>
            </a:pPr>
            <a:r>
              <a:rPr lang="en" sz="1600" dirty="0">
                <a:solidFill>
                  <a:schemeClr val="dk2"/>
                </a:solidFill>
                <a:latin typeface="Lato" panose="020F0502020204030203" pitchFamily="34" charset="0"/>
                <a:ea typeface="Lato" panose="020F0502020204030203" pitchFamily="34" charset="0"/>
                <a:cs typeface="Lato" panose="020F0502020204030203" pitchFamily="34" charset="0"/>
              </a:rPr>
              <a:t>Self governing organisations that use blockchain for decision-making and operations</a:t>
            </a:r>
            <a:endParaRPr sz="1600" dirty="0">
              <a:solidFill>
                <a:schemeClr val="dk2"/>
              </a:solidFill>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378778B9-8412-9F9F-1AD0-2D0D3F749A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62" name="Google Shape;262;p35"/>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Stigmergic Principles</a:t>
            </a:r>
            <a:endParaRPr sz="1400">
              <a:solidFill>
                <a:srgbClr val="FFFFFF"/>
              </a:solidFill>
            </a:endParaRPr>
          </a:p>
        </p:txBody>
      </p:sp>
      <p:pic>
        <p:nvPicPr>
          <p:cNvPr id="263" name="Google Shape;263;p3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37550" y="123700"/>
            <a:ext cx="5319207" cy="4442299"/>
          </a:xfrm>
          <a:prstGeom prst="rect">
            <a:avLst/>
          </a:prstGeom>
          <a:noFill/>
          <a:ln>
            <a:noFill/>
          </a:ln>
        </p:spPr>
      </p:pic>
      <p:sp>
        <p:nvSpPr>
          <p:cNvPr id="264" name="Google Shape;264;p35"/>
          <p:cNvSpPr txBox="1"/>
          <p:nvPr/>
        </p:nvSpPr>
        <p:spPr>
          <a:xfrm>
            <a:off x="3384375" y="1998125"/>
            <a:ext cx="1626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Organisation</a:t>
            </a:r>
            <a:endParaRPr/>
          </a:p>
          <a:p>
            <a:pPr marL="0" lvl="0" indent="0" algn="l" rtl="0">
              <a:spcBef>
                <a:spcPts val="0"/>
              </a:spcBef>
              <a:spcAft>
                <a:spcPts val="0"/>
              </a:spcAft>
              <a:buNone/>
            </a:pPr>
            <a:r>
              <a:rPr lang="en"/>
              <a:t>Governance</a:t>
            </a:r>
            <a:endParaRPr/>
          </a:p>
          <a:p>
            <a:pPr marL="0" lvl="0" indent="0" algn="l" rtl="0">
              <a:spcBef>
                <a:spcPts val="0"/>
              </a:spcBef>
              <a:spcAft>
                <a:spcPts val="0"/>
              </a:spcAft>
              <a:buNone/>
            </a:pPr>
            <a:endParaRPr/>
          </a:p>
        </p:txBody>
      </p:sp>
      <p:sp>
        <p:nvSpPr>
          <p:cNvPr id="265" name="Google Shape;265;p35"/>
          <p:cNvSpPr/>
          <p:nvPr/>
        </p:nvSpPr>
        <p:spPr>
          <a:xfrm>
            <a:off x="3280200" y="1847125"/>
            <a:ext cx="5411100" cy="9822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3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232386" y="1448235"/>
            <a:ext cx="2975401" cy="2762180"/>
          </a:xfrm>
          <a:prstGeom prst="rect">
            <a:avLst/>
          </a:prstGeom>
          <a:noFill/>
          <a:ln>
            <a:noFill/>
          </a:ln>
        </p:spPr>
      </p:pic>
      <p:sp>
        <p:nvSpPr>
          <p:cNvPr id="2" name="Slide Number Placeholder 1">
            <a:extLst>
              <a:ext uri="{FF2B5EF4-FFF2-40B4-BE49-F238E27FC236}">
                <a16:creationId xmlns:a16="http://schemas.microsoft.com/office/drawing/2014/main" id="{4E063524-27DB-F4A1-529F-108FA61E4F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72" name="Google Shape;272;p36"/>
          <p:cNvSpPr txBox="1">
            <a:spLocks noGrp="1"/>
          </p:cNvSpPr>
          <p:nvPr>
            <p:ph type="title" idx="4294967295"/>
          </p:nvPr>
        </p:nvSpPr>
        <p:spPr>
          <a:xfrm>
            <a:off x="346425" y="4747100"/>
            <a:ext cx="36030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Collective Digital Factories</a:t>
            </a:r>
            <a:endParaRPr sz="1400">
              <a:solidFill>
                <a:srgbClr val="FFFFFF"/>
              </a:solidFill>
            </a:endParaRPr>
          </a:p>
        </p:txBody>
      </p:sp>
      <p:pic>
        <p:nvPicPr>
          <p:cNvPr id="273" name="Google Shape;273;p3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699300" y="104600"/>
            <a:ext cx="5325389" cy="4594699"/>
          </a:xfrm>
          <a:prstGeom prst="rect">
            <a:avLst/>
          </a:prstGeom>
          <a:noFill/>
          <a:ln>
            <a:noFill/>
          </a:ln>
        </p:spPr>
      </p:pic>
      <p:pic>
        <p:nvPicPr>
          <p:cNvPr id="274" name="Google Shape;274;p36"/>
          <p:cNvPicPr preferRelativeResize="0"/>
          <p:nvPr/>
        </p:nvPicPr>
        <p:blipFill>
          <a:blip r:embed="rId4">
            <a:alphaModFix/>
          </a:blip>
          <a:stretch>
            <a:fillRect/>
          </a:stretch>
        </p:blipFill>
        <p:spPr>
          <a:xfrm>
            <a:off x="152400" y="958000"/>
            <a:ext cx="2413775" cy="3636700"/>
          </a:xfrm>
          <a:prstGeom prst="rect">
            <a:avLst/>
          </a:prstGeom>
          <a:noFill/>
          <a:ln>
            <a:noFill/>
          </a:ln>
        </p:spPr>
      </p:pic>
      <p:sp>
        <p:nvSpPr>
          <p:cNvPr id="275" name="Google Shape;275;p36"/>
          <p:cNvSpPr txBox="1"/>
          <p:nvPr/>
        </p:nvSpPr>
        <p:spPr>
          <a:xfrm>
            <a:off x="152400" y="4496250"/>
            <a:ext cx="3000000" cy="323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3200"/>
              </a:spcAft>
              <a:buNone/>
            </a:pPr>
            <a:r>
              <a:rPr lang="en" sz="900"/>
              <a:t> Springer Verlag:  ISBN 9811937583 / 9789811937583</a:t>
            </a:r>
            <a:endParaRPr sz="900"/>
          </a:p>
        </p:txBody>
      </p:sp>
      <p:sp>
        <p:nvSpPr>
          <p:cNvPr id="2" name="Slide Number Placeholder 1">
            <a:extLst>
              <a:ext uri="{FF2B5EF4-FFF2-40B4-BE49-F238E27FC236}">
                <a16:creationId xmlns:a16="http://schemas.microsoft.com/office/drawing/2014/main" id="{BFF1D874-C69A-6639-EA9F-7E346EE031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142" name="Google Shape;142;p18"/>
          <p:cNvSpPr txBox="1">
            <a:spLocks noGrp="1"/>
          </p:cNvSpPr>
          <p:nvPr>
            <p:ph type="subTitle" idx="4294967295"/>
          </p:nvPr>
        </p:nvSpPr>
        <p:spPr>
          <a:xfrm>
            <a:off x="4572000" y="499058"/>
            <a:ext cx="4080000" cy="4250793"/>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rgbClr val="FFFFFF"/>
                </a:solidFill>
              </a:rPr>
              <a:t>Architecture-Engineering-Construction (AEC) firms are run in a neo-Taylorist manner: Top-down structures, work intensification, output optimisation</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We present “</a:t>
            </a:r>
            <a:r>
              <a:rPr lang="en" sz="1600" dirty="0" err="1">
                <a:solidFill>
                  <a:srgbClr val="FFFFFF"/>
                </a:solidFill>
              </a:rPr>
              <a:t>archiDAO</a:t>
            </a:r>
            <a:r>
              <a:rPr lang="en" sz="1600" dirty="0">
                <a:solidFill>
                  <a:srgbClr val="FFFFFF"/>
                </a:solidFill>
              </a:rPr>
              <a:t>”, a blockchain-enabled, </a:t>
            </a:r>
            <a:r>
              <a:rPr lang="en" sz="1600" dirty="0" err="1">
                <a:solidFill>
                  <a:srgbClr val="FFFFFF"/>
                </a:solidFill>
              </a:rPr>
              <a:t>labour</a:t>
            </a:r>
            <a:r>
              <a:rPr lang="en" sz="1600" dirty="0">
                <a:solidFill>
                  <a:srgbClr val="FFFFFF"/>
                </a:solidFill>
              </a:rPr>
              <a:t>-production model in AEC that works bottom-up – via worker &amp; unit of production autonomy using stigmergic principles inspired by the Viable System Model</a:t>
            </a:r>
            <a:endParaRPr sz="1600" dirty="0">
              <a:solidFill>
                <a:srgbClr val="FFFFFF"/>
              </a:solidFill>
            </a:endParaRPr>
          </a:p>
          <a:p>
            <a:pPr marL="0" lvl="0" indent="0" algn="l" rtl="0">
              <a:lnSpc>
                <a:spcPct val="115000"/>
              </a:lnSpc>
              <a:spcBef>
                <a:spcPts val="1600"/>
              </a:spcBef>
              <a:spcAft>
                <a:spcPts val="0"/>
              </a:spcAft>
              <a:buNone/>
            </a:pPr>
            <a:r>
              <a:rPr lang="en" sz="1600" dirty="0">
                <a:solidFill>
                  <a:srgbClr val="FFFFFF"/>
                </a:solidFill>
              </a:rPr>
              <a:t>We will show the concepts and structure of the organisation, along with its smart contracts &amp; computing protocols</a:t>
            </a:r>
            <a:endParaRPr sz="1600" dirty="0">
              <a:solidFill>
                <a:srgbClr val="FFFFFF"/>
              </a:solidFill>
            </a:endParaRPr>
          </a:p>
          <a:p>
            <a:pPr marL="0" lvl="0" indent="0" algn="l" rtl="0">
              <a:spcBef>
                <a:spcPts val="1600"/>
              </a:spcBef>
              <a:spcAft>
                <a:spcPts val="1600"/>
              </a:spcAft>
              <a:buNone/>
            </a:pPr>
            <a:endParaRPr sz="1800" dirty="0"/>
          </a:p>
        </p:txBody>
      </p:sp>
      <p:sp>
        <p:nvSpPr>
          <p:cNvPr id="2" name="Slide Number Placeholder 1">
            <a:extLst>
              <a:ext uri="{FF2B5EF4-FFF2-40B4-BE49-F238E27FC236}">
                <a16:creationId xmlns:a16="http://schemas.microsoft.com/office/drawing/2014/main" id="{3C07179C-BE46-195B-035C-FEAE72AC6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37"/>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81" name="Google Shape;281;p37"/>
          <p:cNvSpPr txBox="1">
            <a:spLocks noGrp="1"/>
          </p:cNvSpPr>
          <p:nvPr>
            <p:ph type="title" idx="4294967295"/>
          </p:nvPr>
        </p:nvSpPr>
        <p:spPr>
          <a:xfrm>
            <a:off x="346425" y="4747100"/>
            <a:ext cx="45972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ArchiDAO Membership Non Fungible Token</a:t>
            </a:r>
            <a:endParaRPr sz="1400">
              <a:solidFill>
                <a:srgbClr val="FFFFFF"/>
              </a:solidFill>
            </a:endParaRPr>
          </a:p>
        </p:txBody>
      </p:sp>
      <p:pic>
        <p:nvPicPr>
          <p:cNvPr id="286" name="Google Shape;286;p3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85350" y="95050"/>
            <a:ext cx="5213655" cy="4442299"/>
          </a:xfrm>
          <a:prstGeom prst="rect">
            <a:avLst/>
          </a:prstGeom>
          <a:noFill/>
          <a:ln>
            <a:noFill/>
          </a:ln>
        </p:spPr>
      </p:pic>
      <p:sp>
        <p:nvSpPr>
          <p:cNvPr id="2" name="Slide Number Placeholder 1">
            <a:extLst>
              <a:ext uri="{FF2B5EF4-FFF2-40B4-BE49-F238E27FC236}">
                <a16:creationId xmlns:a16="http://schemas.microsoft.com/office/drawing/2014/main" id="{9A265258-D641-6860-8C7D-8F8C2C9BA8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body" idx="1"/>
          </p:nvPr>
        </p:nvSpPr>
        <p:spPr>
          <a:xfrm>
            <a:off x="729450" y="2944277"/>
            <a:ext cx="7688700" cy="1603155"/>
          </a:xfrm>
          <a:prstGeom prst="rect">
            <a:avLst/>
          </a:prstGeom>
        </p:spPr>
        <p:txBody>
          <a:bodyPr spcFirstLastPara="1" wrap="square" lIns="91425" tIns="91425" rIns="91425" bIns="91425" anchor="t" anchorCtr="0">
            <a:noAutofit/>
          </a:bodyPr>
          <a:lstStyle/>
          <a:p>
            <a:pPr marL="457200" lvl="0" indent="-298450" algn="just" rtl="0">
              <a:spcBef>
                <a:spcPts val="0"/>
              </a:spcBef>
              <a:spcAft>
                <a:spcPts val="0"/>
              </a:spcAft>
              <a:buClr>
                <a:srgbClr val="000000"/>
              </a:buClr>
              <a:buSzPts val="1100"/>
              <a:buFont typeface="Arial"/>
              <a:buChar char="●"/>
            </a:pPr>
            <a:r>
              <a:rPr lang="en-GB" sz="110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ArchiDAO</a:t>
            </a:r>
            <a:r>
              <a:rPr lang="en-GB"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is still under construction – this is a “living” lab experiment </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GB"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Questions of Scale &amp; Performance</a:t>
            </a:r>
          </a:p>
          <a:p>
            <a:pPr marL="457200" lvl="0" indent="-298450" algn="just" rtl="0">
              <a:spcBef>
                <a:spcPts val="0"/>
              </a:spcBef>
              <a:spcAft>
                <a:spcPts val="0"/>
              </a:spcAft>
              <a:buClr>
                <a:srgbClr val="000000"/>
              </a:buClr>
              <a:buSzPts val="1100"/>
              <a:buFont typeface="Arial"/>
              <a:buChar char="●"/>
            </a:pPr>
            <a:r>
              <a:rPr lang="en-GB"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How do other stakeholders participate?</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09" name="Google Shape;209;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Knowledge gaps &amp; constraints</a:t>
            </a:r>
            <a:endParaRPr sz="3000" dirty="0"/>
          </a:p>
        </p:txBody>
      </p:sp>
      <p:sp>
        <p:nvSpPr>
          <p:cNvPr id="2" name="Slide Number Placeholder 1">
            <a:extLst>
              <a:ext uri="{FF2B5EF4-FFF2-40B4-BE49-F238E27FC236}">
                <a16:creationId xmlns:a16="http://schemas.microsoft.com/office/drawing/2014/main" id="{A6B7E333-90FF-5C57-EA58-8E1BA4E49B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4088014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a:p>
        </p:txBody>
      </p:sp>
      <p:sp>
        <p:nvSpPr>
          <p:cNvPr id="2" name="Slide Number Placeholder 1">
            <a:extLst>
              <a:ext uri="{FF2B5EF4-FFF2-40B4-BE49-F238E27FC236}">
                <a16:creationId xmlns:a16="http://schemas.microsoft.com/office/drawing/2014/main" id="{56393284-A292-1B15-B677-6C1838D11F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148" name="Google Shape;148;p1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rPr>
              <a:t>AEC firms are run in a neo-Taylorist manner: top-down structures, work intensification, output optimisation</a:t>
            </a:r>
            <a:endParaRPr sz="1600" b="1" dirty="0">
              <a:solidFill>
                <a:schemeClr val="dk1"/>
              </a:solidFill>
            </a:endParaRPr>
          </a:p>
          <a:p>
            <a:pPr marL="0" lvl="0" indent="0" algn="l" rtl="0">
              <a:spcBef>
                <a:spcPts val="1600"/>
              </a:spcBef>
              <a:spcAft>
                <a:spcPts val="0"/>
              </a:spcAft>
              <a:buNone/>
            </a:pPr>
            <a:endParaRPr sz="1600" b="1" dirty="0">
              <a:solidFill>
                <a:schemeClr val="dk1"/>
              </a:solidFill>
            </a:endParaRPr>
          </a:p>
          <a:p>
            <a:pPr marL="457200" lvl="0" indent="-311150" algn="l" rtl="0">
              <a:spcBef>
                <a:spcPts val="1000"/>
              </a:spcBef>
              <a:spcAft>
                <a:spcPts val="0"/>
              </a:spcAft>
              <a:buSzPts val="1300"/>
              <a:buChar char="-"/>
            </a:pPr>
            <a:r>
              <a:rPr lang="en" dirty="0"/>
              <a:t>No worker autonomy</a:t>
            </a:r>
            <a:endParaRPr dirty="0"/>
          </a:p>
          <a:p>
            <a:pPr marL="457200" lvl="0" indent="-311150" algn="l" rtl="0">
              <a:spcBef>
                <a:spcPts val="0"/>
              </a:spcBef>
              <a:spcAft>
                <a:spcPts val="0"/>
              </a:spcAft>
              <a:buSzPts val="1300"/>
              <a:buChar char="-"/>
            </a:pPr>
            <a:r>
              <a:rPr lang="en" dirty="0"/>
              <a:t>No governance</a:t>
            </a:r>
            <a:endParaRPr dirty="0"/>
          </a:p>
          <a:p>
            <a:pPr marL="457200" lvl="0" indent="-311150" algn="l" rtl="0">
              <a:spcBef>
                <a:spcPts val="0"/>
              </a:spcBef>
              <a:spcAft>
                <a:spcPts val="0"/>
              </a:spcAft>
              <a:buSzPts val="1300"/>
              <a:buChar char="-"/>
            </a:pPr>
            <a:r>
              <a:rPr lang="en" dirty="0"/>
              <a:t>Unfair stakes on output</a:t>
            </a:r>
          </a:p>
          <a:p>
            <a:pPr marL="457200" lvl="0" indent="-311150" algn="l" rtl="0">
              <a:spcBef>
                <a:spcPts val="0"/>
              </a:spcBef>
              <a:spcAft>
                <a:spcPts val="0"/>
              </a:spcAft>
              <a:buSzPts val="1300"/>
              <a:buChar char="-"/>
            </a:pPr>
            <a:r>
              <a:rPr lang="en" dirty="0"/>
              <a:t>Fragmentation of labour</a:t>
            </a:r>
            <a:endParaRPr dirty="0"/>
          </a:p>
          <a:p>
            <a:pPr marL="0" lvl="0" indent="0" algn="l" rtl="0">
              <a:lnSpc>
                <a:spcPct val="115000"/>
              </a:lnSpc>
              <a:spcBef>
                <a:spcPts val="1600"/>
              </a:spcBef>
              <a:spcAft>
                <a:spcPts val="1600"/>
              </a:spcAft>
              <a:buNone/>
            </a:pPr>
            <a:endParaRPr dirty="0"/>
          </a:p>
        </p:txBody>
      </p:sp>
      <p:sp>
        <p:nvSpPr>
          <p:cNvPr id="2" name="Slide Number Placeholder 1">
            <a:extLst>
              <a:ext uri="{FF2B5EF4-FFF2-40B4-BE49-F238E27FC236}">
                <a16:creationId xmlns:a16="http://schemas.microsoft.com/office/drawing/2014/main" id="{5AC9336E-82E9-0230-E718-AD1816F9AB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54" name="Google Shape;154;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Blockchain</a:t>
            </a:r>
            <a:endParaRPr sz="3000" dirty="0"/>
          </a:p>
          <a:p>
            <a:pPr marL="0" lvl="0" indent="0" algn="l" rtl="0">
              <a:spcBef>
                <a:spcPts val="0"/>
              </a:spcBef>
              <a:spcAft>
                <a:spcPts val="0"/>
              </a:spcAft>
              <a:buNone/>
            </a:pPr>
            <a:r>
              <a:rPr lang="en" b="0" dirty="0"/>
              <a:t>1</a:t>
            </a:r>
            <a:r>
              <a:rPr lang="en" sz="3000" b="0" dirty="0"/>
              <a:t>01</a:t>
            </a:r>
            <a:endParaRPr sz="3000" b="0" dirty="0"/>
          </a:p>
        </p:txBody>
      </p:sp>
      <p:sp>
        <p:nvSpPr>
          <p:cNvPr id="155" name="Google Shape;155;p20"/>
          <p:cNvSpPr txBox="1">
            <a:spLocks noGrp="1"/>
          </p:cNvSpPr>
          <p:nvPr>
            <p:ph type="subTitle" idx="1"/>
          </p:nvPr>
        </p:nvSpPr>
        <p:spPr>
          <a:xfrm>
            <a:off x="416625" y="2617975"/>
            <a:ext cx="3300900" cy="22209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Blockchain: General-purpose digital technology claimed to foster decentralized digital ecosystems via automated peer-to-peer transactions with a reduced need for third-party intermediaries – aimed at generating trust and transparency</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lnSpc>
                <a:spcPct val="115000"/>
              </a:lnSpc>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General-purpose technology: Potentially benefiting many industries, initiating innovations in other fields, and shaping long-term macroeconomic dynamics (Filippova 2019)</a:t>
            </a:r>
            <a:endParaRPr sz="1300" dirty="0">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40C4BBC6-2CC5-3CC9-30B8-9550881326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3" name="Picture 2">
            <a:extLst>
              <a:ext uri="{FF2B5EF4-FFF2-40B4-BE49-F238E27FC236}">
                <a16:creationId xmlns:a16="http://schemas.microsoft.com/office/drawing/2014/main" id="{100963B9-1C27-80F9-D98B-275AB3A314C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830103" y="-49"/>
            <a:ext cx="3718522"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63" name="Google Shape;16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Blockchain</a:t>
            </a:r>
            <a:endParaRPr sz="3000"/>
          </a:p>
          <a:p>
            <a:pPr marL="0" lvl="0" indent="0" algn="l" rtl="0">
              <a:spcBef>
                <a:spcPts val="0"/>
              </a:spcBef>
              <a:spcAft>
                <a:spcPts val="0"/>
              </a:spcAft>
              <a:buNone/>
            </a:pPr>
            <a:r>
              <a:rPr lang="en" b="0"/>
              <a:t>1</a:t>
            </a:r>
            <a:r>
              <a:rPr lang="en" sz="3000" b="0"/>
              <a:t>01</a:t>
            </a:r>
            <a:endParaRPr sz="3000" b="0"/>
          </a:p>
        </p:txBody>
      </p:sp>
      <p:sp>
        <p:nvSpPr>
          <p:cNvPr id="164" name="Google Shape;164;p21"/>
          <p:cNvSpPr txBox="1">
            <a:spLocks noGrp="1"/>
          </p:cNvSpPr>
          <p:nvPr>
            <p:ph type="subTitle" idx="1"/>
          </p:nvPr>
        </p:nvSpPr>
        <p:spPr>
          <a:xfrm>
            <a:off x="416625" y="2617975"/>
            <a:ext cx="3300900" cy="2286534"/>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Blockchain mentioned as solution to trust in transactions, cybersecurity, corruption, digital information and goods provenance (traceability)</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lnSpc>
                <a:spcPct val="115000"/>
              </a:lnSpc>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Smart contracts enable trustless, “decentralised” automatic execution of code with no intermediaries and need of permission</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lnSpc>
                <a:spcPct val="115000"/>
              </a:lnSpc>
              <a:spcBef>
                <a:spcPts val="0"/>
              </a:spcBef>
              <a:spcAft>
                <a:spcPts val="0"/>
              </a:spcAft>
              <a:buClr>
                <a:srgbClr val="000000"/>
              </a:buClr>
              <a:buSzPts val="1100"/>
              <a:buFont typeface="Arial"/>
              <a:buChar char="●"/>
            </a:pPr>
            <a:r>
              <a:rPr lang="en"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One can build intricate functionality on a smart contract, including non-fungible and fungible tokens</a:t>
            </a:r>
            <a:endParaRPr sz="11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p:txBody>
      </p:sp>
      <p:sp>
        <p:nvSpPr>
          <p:cNvPr id="2" name="Slide Number Placeholder 1">
            <a:extLst>
              <a:ext uri="{FF2B5EF4-FFF2-40B4-BE49-F238E27FC236}">
                <a16:creationId xmlns:a16="http://schemas.microsoft.com/office/drawing/2014/main" id="{EE5E007B-69F5-00F0-FF82-1F7271B4AC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3" name="Picture 2">
            <a:extLst>
              <a:ext uri="{FF2B5EF4-FFF2-40B4-BE49-F238E27FC236}">
                <a16:creationId xmlns:a16="http://schemas.microsoft.com/office/drawing/2014/main" id="{8C57EB6A-0122-C683-7A0C-2D47DD18DB2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72000" y="-319353"/>
            <a:ext cx="2837335" cy="5143500"/>
          </a:xfrm>
          <a:prstGeom prst="rect">
            <a:avLst/>
          </a:prstGeom>
        </p:spPr>
      </p:pic>
      <p:pic>
        <p:nvPicPr>
          <p:cNvPr id="6" name="Picture 5">
            <a:extLst>
              <a:ext uri="{FF2B5EF4-FFF2-40B4-BE49-F238E27FC236}">
                <a16:creationId xmlns:a16="http://schemas.microsoft.com/office/drawing/2014/main" id="{FC8AF72D-9684-6FB8-50A2-CA8F1649D95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80039" y="319353"/>
            <a:ext cx="2063041" cy="20665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p>
            <a:pPr marL="0" lvl="0" indent="0" algn="ctr" rtl="0">
              <a:spcBef>
                <a:spcPts val="0"/>
              </a:spcBef>
              <a:spcAft>
                <a:spcPts val="1000"/>
              </a:spcAft>
              <a:buNone/>
            </a:pPr>
            <a:r>
              <a:rPr lang="en" sz="700" b="1">
                <a:solidFill>
                  <a:schemeClr val="lt1"/>
                </a:solidFill>
              </a:rPr>
              <a:t>1</a:t>
            </a:r>
            <a:endParaRPr sz="700" b="1">
              <a:solidFill>
                <a:schemeClr val="lt1"/>
              </a:solidFill>
            </a:endParaRPr>
          </a:p>
        </p:txBody>
      </p:sp>
      <p:sp>
        <p:nvSpPr>
          <p:cNvPr id="172" name="Google Shape;172;p2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Blockchain is a </a:t>
            </a:r>
            <a:endParaRPr dirty="0"/>
          </a:p>
          <a:p>
            <a:pPr marL="0" lvl="0" indent="0" algn="l" rtl="0">
              <a:spcBef>
                <a:spcPts val="0"/>
              </a:spcBef>
              <a:spcAft>
                <a:spcPts val="0"/>
              </a:spcAft>
              <a:buNone/>
            </a:pPr>
            <a:r>
              <a:rPr lang="en" dirty="0"/>
              <a:t>governance technology</a:t>
            </a:r>
            <a:endParaRPr dirty="0"/>
          </a:p>
        </p:txBody>
      </p:sp>
      <p:sp>
        <p:nvSpPr>
          <p:cNvPr id="174" name="Google Shape;174;p22"/>
          <p:cNvSpPr txBox="1">
            <a:spLocks noGrp="1"/>
          </p:cNvSpPr>
          <p:nvPr>
            <p:ph type="subTitle" idx="1"/>
          </p:nvPr>
        </p:nvSpPr>
        <p:spPr>
          <a:xfrm>
            <a:off x="5061750" y="259750"/>
            <a:ext cx="3300900" cy="75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300" dirty="0"/>
              <a:t>Change this with a blockchain governance</a:t>
            </a:r>
            <a:endParaRPr sz="1300" dirty="0"/>
          </a:p>
        </p:txBody>
      </p:sp>
      <p:sp>
        <p:nvSpPr>
          <p:cNvPr id="2" name="Slide Number Placeholder 1">
            <a:extLst>
              <a:ext uri="{FF2B5EF4-FFF2-40B4-BE49-F238E27FC236}">
                <a16:creationId xmlns:a16="http://schemas.microsoft.com/office/drawing/2014/main" id="{D6B95CC0-E876-263B-C6EF-E9F763842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9450" y="8643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Theory</a:t>
            </a:r>
            <a:endParaRPr b="0" dirty="0"/>
          </a:p>
        </p:txBody>
      </p:sp>
      <p:sp>
        <p:nvSpPr>
          <p:cNvPr id="180" name="Google Shape;180;p23"/>
          <p:cNvSpPr txBox="1">
            <a:spLocks noGrp="1"/>
          </p:cNvSpPr>
          <p:nvPr>
            <p:ph type="title"/>
          </p:nvPr>
        </p:nvSpPr>
        <p:spPr>
          <a:xfrm>
            <a:off x="729450" y="1745716"/>
            <a:ext cx="7021200" cy="22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0" dirty="0">
                <a:latin typeface="Lato"/>
                <a:ea typeface="Lato"/>
                <a:cs typeface="Lato"/>
                <a:sym typeface="Lato"/>
              </a:rPr>
              <a:t>Labour Process Theory, Autonomy, Control</a:t>
            </a:r>
            <a:endParaRPr sz="1600" b="0" dirty="0">
              <a:latin typeface="Lato"/>
              <a:ea typeface="Lato"/>
              <a:cs typeface="Lato"/>
              <a:sym typeface="Lato"/>
            </a:endParaRPr>
          </a:p>
        </p:txBody>
      </p:sp>
      <p:sp>
        <p:nvSpPr>
          <p:cNvPr id="2" name="Slide Number Placeholder 1">
            <a:extLst>
              <a:ext uri="{FF2B5EF4-FFF2-40B4-BE49-F238E27FC236}">
                <a16:creationId xmlns:a16="http://schemas.microsoft.com/office/drawing/2014/main" id="{52BE3A6F-02DE-110A-9909-B12D894465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body" idx="1"/>
          </p:nvPr>
        </p:nvSpPr>
        <p:spPr>
          <a:xfrm>
            <a:off x="729450" y="2085109"/>
            <a:ext cx="7688700" cy="2624841"/>
          </a:xfrm>
          <a:prstGeom prst="rect">
            <a:avLst/>
          </a:prstGeom>
        </p:spPr>
        <p:txBody>
          <a:bodyPr spcFirstLastPara="1" wrap="square" lIns="91425" tIns="91425" rIns="91425" bIns="91425" anchor="t" anchorCtr="0">
            <a:noAutofit/>
          </a:bodyPr>
          <a:lstStyle/>
          <a:p>
            <a:pPr marL="457200" lvl="0" indent="-298450" algn="just" rtl="0">
              <a:spcBef>
                <a:spcPts val="0"/>
              </a:spcBef>
              <a:spcAft>
                <a:spcPts val="0"/>
              </a:spcAft>
              <a:buClr>
                <a:srgbClr val="000000"/>
              </a:buClr>
              <a:buSzPts val="1100"/>
              <a:buFont typeface="Arial"/>
              <a:buChar char="●"/>
            </a:pPr>
            <a:r>
              <a:rPr lang="en"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Braverman (1974): Management deploys technology to control workers &amp; work process → but this universalist thesis has since been contested in LBT research</a:t>
            </a:r>
            <a:endParaRPr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Alvesson &amp; Willmott (1992,1996): Micro-emancipation</a:t>
            </a:r>
            <a:endParaRPr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Thompson &amp; Harley (2007): Management’s control on work processes results in deskilling – utilization of technology by workers can counter that</a:t>
            </a:r>
            <a:endParaRPr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Edwards (1990), Thompson (2009,2010): Relative autonomy of workplace regulation dynamics</a:t>
            </a:r>
            <a:endParaRPr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endParaRPr>
          </a:p>
          <a:p>
            <a:pPr marL="457200" lvl="0" indent="-298450" algn="just" rtl="0">
              <a:spcBef>
                <a:spcPts val="0"/>
              </a:spcBef>
              <a:spcAft>
                <a:spcPts val="0"/>
              </a:spcAft>
              <a:buClr>
                <a:srgbClr val="000000"/>
              </a:buClr>
              <a:buSzPts val="1100"/>
              <a:buFont typeface="Arial"/>
              <a:buChar char="●"/>
            </a:pPr>
            <a:r>
              <a:rPr lang="en"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Koch (2000a,b): Unions, shop stewards, employees, can demand and acquire elements of an emancipatory management of technology on the basis of their collective power</a:t>
            </a:r>
          </a:p>
          <a:p>
            <a:pPr marL="457200" lvl="0" indent="-298450" algn="just" rtl="0">
              <a:spcBef>
                <a:spcPts val="0"/>
              </a:spcBef>
              <a:spcAft>
                <a:spcPts val="0"/>
              </a:spcAft>
              <a:buClr>
                <a:srgbClr val="000000"/>
              </a:buClr>
              <a:buSzPts val="1100"/>
              <a:buFont typeface="Arial"/>
              <a:buChar char="●"/>
            </a:pPr>
            <a:r>
              <a:rPr lang="en-US"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Thompson &amp; Smith (2009): Discretion of work tasks (also related to IT) is core to workers’ skill utilization</a:t>
            </a:r>
          </a:p>
          <a:p>
            <a:pPr marL="457200" lvl="0" indent="-298450" algn="just" rtl="0">
              <a:spcBef>
                <a:spcPts val="0"/>
              </a:spcBef>
              <a:spcAft>
                <a:spcPts val="0"/>
              </a:spcAft>
              <a:buClr>
                <a:srgbClr val="000000"/>
              </a:buClr>
              <a:buSzPts val="1100"/>
              <a:buFont typeface="Arial"/>
              <a:buChar char="●"/>
            </a:pPr>
            <a:r>
              <a:rPr lang="en-US" sz="100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Briken</a:t>
            </a:r>
            <a:r>
              <a:rPr lang="en-US"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et al. (2018): Highly skilled workers possess knowledge not controlled by management; while challenging employment relationships, workers can potentially facilitate their autonomy precisely through implementing digital technologies</a:t>
            </a:r>
          </a:p>
          <a:p>
            <a:pPr marL="457200" lvl="0" indent="-298450" algn="just" rtl="0">
              <a:spcBef>
                <a:spcPts val="0"/>
              </a:spcBef>
              <a:spcAft>
                <a:spcPts val="0"/>
              </a:spcAft>
              <a:buClr>
                <a:srgbClr val="000000"/>
              </a:buClr>
              <a:buSzPts val="1100"/>
              <a:buFont typeface="Arial"/>
              <a:buChar char="●"/>
            </a:pPr>
            <a:r>
              <a:rPr lang="en-US" sz="1000" dirty="0" err="1">
                <a:solidFill>
                  <a:srgbClr val="000000"/>
                </a:solidFill>
                <a:latin typeface="Lato" panose="020F0502020204030203" pitchFamily="34" charset="0"/>
                <a:ea typeface="Lato" panose="020F0502020204030203" pitchFamily="34" charset="0"/>
                <a:cs typeface="Lato" panose="020F0502020204030203" pitchFamily="34" charset="0"/>
                <a:sym typeface="Arial"/>
              </a:rPr>
              <a:t>Burawoy</a:t>
            </a:r>
            <a:r>
              <a:rPr lang="en-US"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 (2020): “Making out” and societal framing of capitalism</a:t>
            </a:r>
          </a:p>
          <a:p>
            <a:pPr marL="457200" lvl="0" indent="-298450" algn="just" rtl="0">
              <a:spcBef>
                <a:spcPts val="0"/>
              </a:spcBef>
              <a:spcAft>
                <a:spcPts val="0"/>
              </a:spcAft>
              <a:buClr>
                <a:srgbClr val="000000"/>
              </a:buClr>
              <a:buSzPts val="1100"/>
              <a:buFont typeface="Arial"/>
              <a:buChar char="●"/>
            </a:pPr>
            <a:r>
              <a:rPr lang="en-US" sz="1000" dirty="0">
                <a:solidFill>
                  <a:srgbClr val="000000"/>
                </a:solidFill>
                <a:latin typeface="Lato" panose="020F0502020204030203" pitchFamily="34" charset="0"/>
                <a:ea typeface="Lato" panose="020F0502020204030203" pitchFamily="34" charset="0"/>
                <a:cs typeface="Lato" panose="020F0502020204030203" pitchFamily="34" charset="0"/>
                <a:sym typeface="Arial"/>
              </a:rPr>
              <a:t>Steinhoff (2021): IT can provide the working class with new (albeit limited) capacities to achieve production beyond the circuits of capital</a:t>
            </a:r>
            <a:endParaRPr sz="1000" dirty="0">
              <a:latin typeface="Lato" panose="020F0502020204030203" pitchFamily="34" charset="0"/>
              <a:ea typeface="Lato" panose="020F0502020204030203" pitchFamily="34" charset="0"/>
              <a:cs typeface="Lato" panose="020F0502020204030203" pitchFamily="34" charset="0"/>
            </a:endParaRPr>
          </a:p>
        </p:txBody>
      </p:sp>
      <p:sp>
        <p:nvSpPr>
          <p:cNvPr id="186" name="Google Shape;186;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How to build autonomy through technology?</a:t>
            </a:r>
            <a:endParaRPr sz="2400" dirty="0"/>
          </a:p>
        </p:txBody>
      </p:sp>
      <p:sp>
        <p:nvSpPr>
          <p:cNvPr id="2" name="Slide Number Placeholder 1">
            <a:extLst>
              <a:ext uri="{FF2B5EF4-FFF2-40B4-BE49-F238E27FC236}">
                <a16:creationId xmlns:a16="http://schemas.microsoft.com/office/drawing/2014/main" id="{672582F3-93A6-ADFB-5A7A-E215E9076C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26"/>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Architecture, Engineer</a:t>
            </a:r>
            <a:r>
              <a:rPr lang="en" dirty="0"/>
              <a:t>ing, and Construction</a:t>
            </a:r>
            <a:endParaRPr sz="3000" dirty="0"/>
          </a:p>
          <a:p>
            <a:pPr marL="0" lvl="0" indent="0" algn="l" rtl="0">
              <a:spcBef>
                <a:spcPts val="0"/>
              </a:spcBef>
              <a:spcAft>
                <a:spcPts val="0"/>
              </a:spcAft>
              <a:buNone/>
            </a:pPr>
            <a:r>
              <a:rPr lang="en" b="0" dirty="0"/>
              <a:t>1</a:t>
            </a:r>
            <a:r>
              <a:rPr lang="en" sz="3000" b="0" dirty="0"/>
              <a:t>0</a:t>
            </a:r>
            <a:r>
              <a:rPr lang="en" b="0" dirty="0"/>
              <a:t>1</a:t>
            </a:r>
            <a:endParaRPr sz="3000" dirty="0"/>
          </a:p>
        </p:txBody>
      </p:sp>
      <p:sp>
        <p:nvSpPr>
          <p:cNvPr id="199" name="Google Shape;199;p26"/>
          <p:cNvSpPr txBox="1">
            <a:spLocks noGrp="1"/>
          </p:cNvSpPr>
          <p:nvPr>
            <p:ph type="subTitle" idx="1"/>
          </p:nvPr>
        </p:nvSpPr>
        <p:spPr>
          <a:xfrm>
            <a:off x="728830" y="3474963"/>
            <a:ext cx="3068400" cy="1246908"/>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rgbClr val="000000"/>
              </a:buClr>
              <a:buSzPts val="1100"/>
              <a:buFont typeface="Arial"/>
              <a:buChar char="●"/>
            </a:pPr>
            <a:r>
              <a:rPr lang="en" sz="1100" b="1"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AEC differs from manufacturing, “smart work” (i.e., start-ups, Internet companies),  and the AI industry</a:t>
            </a:r>
          </a:p>
          <a:p>
            <a:pPr marL="457200" lvl="0" indent="-298450" algn="just" rtl="0">
              <a:lnSpc>
                <a:spcPct val="115000"/>
              </a:lnSpc>
              <a:spcBef>
                <a:spcPts val="0"/>
              </a:spcBef>
              <a:spcAft>
                <a:spcPts val="0"/>
              </a:spcAft>
              <a:buClr>
                <a:srgbClr val="000000"/>
              </a:buClr>
              <a:buSzPts val="1100"/>
              <a:buFont typeface="Arial"/>
              <a:buChar char="●"/>
            </a:pPr>
            <a:r>
              <a:rPr lang="en" sz="1100" b="1" dirty="0">
                <a:solidFill>
                  <a:srgbClr val="000000"/>
                </a:solidFill>
                <a:latin typeface="Lato" panose="020F0502020204030203" pitchFamily="34" charset="0"/>
                <a:ea typeface="Lato" panose="020F0502020204030203" pitchFamily="34" charset="0"/>
                <a:cs typeface="Lato" panose="020F0502020204030203" pitchFamily="34" charset="0"/>
                <a:sym typeface="Arial"/>
              </a:rPr>
              <a:t>A modified LBT understanding of using digital technologies for emancipation in AEC is needed</a:t>
            </a:r>
            <a:endParaRPr sz="1300" dirty="0">
              <a:latin typeface="Lato" panose="020F0502020204030203" pitchFamily="34" charset="0"/>
              <a:ea typeface="Lato" panose="020F0502020204030203" pitchFamily="34" charset="0"/>
              <a:cs typeface="Lato" panose="020F0502020204030203" pitchFamily="34" charset="0"/>
            </a:endParaRPr>
          </a:p>
        </p:txBody>
      </p:sp>
      <p:sp>
        <p:nvSpPr>
          <p:cNvPr id="2" name="Slide Number Placeholder 1">
            <a:extLst>
              <a:ext uri="{FF2B5EF4-FFF2-40B4-BE49-F238E27FC236}">
                <a16:creationId xmlns:a16="http://schemas.microsoft.com/office/drawing/2014/main" id="{0D8A6B79-3CF6-D180-F381-2F2CF0E22A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 name="Picture 9" descr="A picture containing light, toy&#10;&#10;Description automatically generated">
            <a:extLst>
              <a:ext uri="{FF2B5EF4-FFF2-40B4-BE49-F238E27FC236}">
                <a16:creationId xmlns:a16="http://schemas.microsoft.com/office/drawing/2014/main" id="{D5D54F8B-51B8-E81C-596C-3A6F3CFB29B0}"/>
              </a:ext>
            </a:extLst>
          </p:cNvPr>
          <p:cNvPicPr>
            <a:picLocks noChangeAspect="1"/>
          </p:cNvPicPr>
          <p:nvPr/>
        </p:nvPicPr>
        <p:blipFill>
          <a:blip r:embed="rId3"/>
          <a:stretch>
            <a:fillRect/>
          </a:stretch>
        </p:blipFill>
        <p:spPr>
          <a:xfrm>
            <a:off x="4620174" y="0"/>
            <a:ext cx="4523825" cy="4096512"/>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974</Words>
  <Application>Microsoft Macintosh PowerPoint</Application>
  <PresentationFormat>On-screen Show (16:9)</PresentationFormat>
  <Paragraphs>112</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Raleway</vt:lpstr>
      <vt:lpstr>Arial</vt:lpstr>
      <vt:lpstr>Lato</vt:lpstr>
      <vt:lpstr>Streamline</vt:lpstr>
      <vt:lpstr>Breaking the chain through Blockchain</vt:lpstr>
      <vt:lpstr>Outline</vt:lpstr>
      <vt:lpstr>Problem statement</vt:lpstr>
      <vt:lpstr>Blockchain 101</vt:lpstr>
      <vt:lpstr>Blockchain 101</vt:lpstr>
      <vt:lpstr>Blockchain is a  governance technology</vt:lpstr>
      <vt:lpstr>Theory</vt:lpstr>
      <vt:lpstr>How to build autonomy through technology?</vt:lpstr>
      <vt:lpstr>Architecture, Engineering, and Construction 101</vt:lpstr>
      <vt:lpstr>How to shift to using smart contracts as a basis of (worker) autonomy?</vt:lpstr>
      <vt:lpstr>Architecture Decentralised Autonomous Organisation (archiDAO) </vt:lpstr>
      <vt:lpstr>PowerPoint Presentation</vt:lpstr>
      <vt:lpstr>Collective authorship</vt:lpstr>
      <vt:lpstr>Viable System Model</vt:lpstr>
      <vt:lpstr>Governance in DAOs – learning from practice</vt:lpstr>
      <vt:lpstr>Stigmergic principles</vt:lpstr>
      <vt:lpstr>Stigmergy [stigma+ergo : sign+work]</vt:lpstr>
      <vt:lpstr>Stigmergic Principles</vt:lpstr>
      <vt:lpstr>Collective Digital Factories</vt:lpstr>
      <vt:lpstr>ArchiDAO Membership Non Fungible Token</vt:lpstr>
      <vt:lpstr>Knowledge gaps &amp; constraints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the chain through Blockchain</dc:title>
  <cp:lastModifiedBy>Theo Dounas (sss)</cp:lastModifiedBy>
  <cp:revision>5</cp:revision>
  <dcterms:modified xsi:type="dcterms:W3CDTF">2023-04-13T07:12:02Z</dcterms:modified>
</cp:coreProperties>
</file>